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4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7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3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9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5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9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61A0-2414-4383-8FE0-5BFD8F6D515B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D299-76B2-4AC5-822A-89F117457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7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5_%D0%B4%D0%B5%D0%BA%D0%B0%D0%B1%D1%80%D1%8F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ru.wikipedia.org/wiki/%D0%9F%D0%B0%D1%80%D0%B8%D0%B6" TargetMode="External"/><Relationship Id="rId12" Type="http://schemas.openxmlformats.org/officeDocument/2006/relationships/hyperlink" Target="https://ru.wikipedia.org/wiki/%D0%98%D0%BC%D0%BF%D1%80%D0%B5%D1%81%D1%81%D0%B8%D0%BE%D0%BD%D0%B8%D0%B7%D0%BC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40_%D0%B3%D0%BE%D0%B4" TargetMode="External"/><Relationship Id="rId11" Type="http://schemas.openxmlformats.org/officeDocument/2006/relationships/hyperlink" Target="https://ru.wikipedia.org/wiki/%D0%A4%D1%80%D0%B0%D0%BD%D1%86%D0%B8%D1%8F" TargetMode="External"/><Relationship Id="rId5" Type="http://schemas.openxmlformats.org/officeDocument/2006/relationships/hyperlink" Target="https://ru.wikipedia.org/wiki/14_%D0%BD%D0%BE%D1%8F%D0%B1%D1%80%D1%8F" TargetMode="External"/><Relationship Id="rId10" Type="http://schemas.openxmlformats.org/officeDocument/2006/relationships/hyperlink" Target="https://ru.wikipedia.org/wiki/%D0%96%D0%B8%D0%B2%D0%B5%D1%80%D0%BD%D0%B8" TargetMode="External"/><Relationship Id="rId4" Type="http://schemas.openxmlformats.org/officeDocument/2006/relationships/hyperlink" Target="https://ru.wikipedia.org/wiki/%D0%A4%D1%80%D0%B0%D0%BD%D1%86%D1%83%D0%B7%D1%81%D0%BA%D0%B8%D0%B9_%D1%8F%D0%B7%D1%8B%D0%BA" TargetMode="External"/><Relationship Id="rId9" Type="http://schemas.openxmlformats.org/officeDocument/2006/relationships/hyperlink" Target="https://ru.wikipedia.org/wiki/1926_%D0%B3%D0%BE%D0%B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3PL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B%D0%BE%D0%B3%D0%B8%D1%81%D1%82%D0%B8%D0%BA%D0%B0#cite_note-_2967443a925cdf72-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1%80%D1%8F%D0%BC%D0%BE%D1%83%D0%B3%D0%BE%D0%BB%D1%8C%D0%BD%D0%B0%D1%8F_%D1%81%D0%B8%D1%81%D1%82%D0%B5%D0%BC%D0%B0_%D0%BA%D0%BE%D0%BE%D1%80%D0%B4%D0%B8%D0%BD%D0%B0%D1%82" TargetMode="External"/><Relationship Id="rId5" Type="http://schemas.openxmlformats.org/officeDocument/2006/relationships/hyperlink" Target="https://ru.wikipedia.org/wiki/%D0%9F%D0%BB%D0%BE%D1%81%D0%BA%D0%BE%D1%81%D1%82%D1%8C_(%D0%B3%D0%B5%D0%BE%D0%BC%D0%B5%D1%82%D1%80%D0%B8%D1%8F)" TargetMode="External"/><Relationship Id="rId4" Type="http://schemas.openxmlformats.org/officeDocument/2006/relationships/hyperlink" Target="https://ru.wikipedia.org/wiki/%D0%90%D0%BA%D1%81%D0%BE%D0%BD%D0%BE%D0%BC%D0%B5%D1%82%D1%80%D0%B8%D1%87%D0%B5%D1%81%D0%BA%D0%B0%D1%8F_%D0%BF%D1%80%D0%BE%D0%B5%D0%BA%D1%86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35527"/>
            <a:ext cx="12191998" cy="11403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Шаблон презентации для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видеомонтажа </a:t>
            </a:r>
          </a:p>
        </p:txBody>
      </p:sp>
    </p:spTree>
    <p:extLst>
      <p:ext uri="{BB962C8B-B14F-4D97-AF65-F5344CB8AC3E}">
        <p14:creationId xmlns:p14="http://schemas.microsoft.com/office/powerpoint/2010/main" val="391754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4" y="495838"/>
            <a:ext cx="6409901" cy="48074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58" y="269899"/>
            <a:ext cx="3236495" cy="5259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2063" y="55292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Оска́р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Клод Моне́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Французский язык"/>
              </a:rPr>
              <a:t>фр.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Oscar-Claude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Monet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;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14 ноября"/>
              </a:rPr>
              <a:t>14 ноября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1840 год"/>
              </a:rPr>
              <a:t>1840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7" tooltip="Париж"/>
              </a:rPr>
              <a:t>Париж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—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8" tooltip="5 декабря"/>
              </a:rPr>
              <a:t>5 декабря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9" tooltip="1926 год"/>
              </a:rPr>
              <a:t>1926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0" tooltip="Живерни"/>
              </a:rPr>
              <a:t>Живерни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) —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1" tooltip="Франция"/>
              </a:rPr>
              <a:t>французский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живописец, один из основателей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2" tooltip="Импрессионизм"/>
              </a:rPr>
              <a:t>импрессионизма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70959" y="87504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 плохой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6423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6647622" y="689113"/>
            <a:ext cx="513521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 текста.</a:t>
            </a:r>
          </a:p>
          <a:p>
            <a:endParaRPr lang="ru-RU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Заголовок. </a:t>
            </a:r>
            <a:r>
              <a:rPr lang="ru-RU" sz="14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20пт</a:t>
            </a:r>
            <a:endParaRPr lang="ru-RU" sz="2000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Список: </a:t>
            </a:r>
            <a:r>
              <a:rPr lang="ru-RU" sz="14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18пт,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первый пункт;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второй пункт;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третий пункт;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последний пункт.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1785" y="5436989"/>
            <a:ext cx="55468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Весь текст выровнен по левому краю</a:t>
            </a:r>
            <a:endParaRPr lang="en-US" sz="1600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Обратите внимание на знаки препинания в списках.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 необходимости выводить поочерёдно- указывайте это в </a:t>
            </a:r>
            <a:r>
              <a:rPr lang="ru-RU" sz="1600" dirty="0" err="1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Тайминге</a:t>
            </a:r>
            <a:r>
              <a:rPr lang="ru-RU" sz="16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-1"/>
            <a:ext cx="0" cy="6858001"/>
          </a:xfrm>
          <a:prstGeom prst="line">
            <a:avLst/>
          </a:prstGeom>
          <a:ln>
            <a:solidFill>
              <a:srgbClr val="FE5C0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23975" cy="13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6602729" y="500699"/>
            <a:ext cx="531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Схемы и картинки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61959" y="1699580"/>
            <a:ext cx="17297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Текст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27519" y="2906636"/>
            <a:ext cx="17297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Текст2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77349" y="2893617"/>
            <a:ext cx="1729740" cy="746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Текст 3</a:t>
            </a: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7692389" y="2446340"/>
            <a:ext cx="1234440" cy="46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8926829" y="2446340"/>
            <a:ext cx="1215390" cy="44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27519" y="1173046"/>
            <a:ext cx="417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Заголовок схемы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096000" y="-1"/>
            <a:ext cx="0" cy="6858001"/>
          </a:xfrm>
          <a:prstGeom prst="line">
            <a:avLst/>
          </a:prstGeom>
          <a:ln>
            <a:solidFill>
              <a:srgbClr val="FE5C0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23975" cy="13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192000" cy="6858001"/>
          </a:xfrm>
        </p:spPr>
      </p:pic>
      <p:sp>
        <p:nvSpPr>
          <p:cNvPr id="3" name="TextBox 2"/>
          <p:cNvSpPr txBox="1"/>
          <p:nvPr/>
        </p:nvSpPr>
        <p:spPr>
          <a:xfrm>
            <a:off x="6598920" y="421005"/>
            <a:ext cx="531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Схемы и картинки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"/>
          <a:stretch/>
        </p:blipFill>
        <p:spPr>
          <a:xfrm>
            <a:off x="7010399" y="1278018"/>
            <a:ext cx="4670377" cy="319682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50251" y="5303639"/>
            <a:ext cx="5567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Важно</a:t>
            </a:r>
            <a:r>
              <a:rPr lang="ru-RU" sz="16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! </a:t>
            </a:r>
            <a:r>
              <a:rPr lang="ru-RU" sz="1600" dirty="0" smtClean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демонстрации материала, созданного третьими лицами, обязательно использование ссылок.</a:t>
            </a:r>
            <a:endParaRPr lang="ru-RU" sz="1600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8515" y="4489132"/>
            <a:ext cx="417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Название изображения</a:t>
            </a:r>
          </a:p>
        </p:txBody>
      </p:sp>
      <p:cxnSp>
        <p:nvCxnSpPr>
          <p:cNvPr id="17" name="Прямая соединительная линия 16"/>
          <p:cNvCxnSpPr>
            <a:stCxn id="4" idx="0"/>
            <a:endCxn id="4" idx="2"/>
          </p:cNvCxnSpPr>
          <p:nvPr/>
        </p:nvCxnSpPr>
        <p:spPr>
          <a:xfrm>
            <a:off x="6096000" y="-1"/>
            <a:ext cx="0" cy="6858001"/>
          </a:xfrm>
          <a:prstGeom prst="line">
            <a:avLst/>
          </a:prstGeom>
          <a:ln>
            <a:solidFill>
              <a:srgbClr val="FE5C0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323975" cy="13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06215" y="165070"/>
            <a:ext cx="417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Вывод на весь экран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4" y="565180"/>
            <a:ext cx="5644429" cy="2401625"/>
          </a:xfrm>
          <a:prstGeom prst="rect">
            <a:avLst/>
          </a:prstGeom>
        </p:spPr>
      </p:pic>
      <p:sp>
        <p:nvSpPr>
          <p:cNvPr id="18" name="Объект 4"/>
          <p:cNvSpPr txBox="1">
            <a:spLocks/>
          </p:cNvSpPr>
          <p:nvPr/>
        </p:nvSpPr>
        <p:spPr>
          <a:xfrm>
            <a:off x="1329939" y="3216305"/>
            <a:ext cx="9532120" cy="3279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>
                <a:solidFill>
                  <a:schemeClr val="bg1"/>
                </a:solidFill>
                <a:latin typeface="PT Sans"/>
              </a:rPr>
              <a:t>Население региона (НР) или база для расчетов составляет 1 млн. чел.</a:t>
            </a:r>
          </a:p>
          <a:p>
            <a:r>
              <a:rPr lang="ru-RU" sz="1900" dirty="0">
                <a:solidFill>
                  <a:schemeClr val="bg1"/>
                </a:solidFill>
                <a:latin typeface="PT Sans"/>
              </a:rPr>
              <a:t>Социально-демографическая группа «Лица в возрасте 16-19 лет» (Г) в населении региона составляет 200 тыс. чел.</a:t>
            </a:r>
          </a:p>
          <a:p>
            <a:r>
              <a:rPr lang="ru-RU" sz="1900" dirty="0">
                <a:solidFill>
                  <a:schemeClr val="bg1"/>
                </a:solidFill>
                <a:latin typeface="PT Sans"/>
              </a:rPr>
              <a:t>Потребителей</a:t>
            </a:r>
            <a:r>
              <a:rPr lang="en-US" sz="1900" dirty="0">
                <a:solidFill>
                  <a:schemeClr val="bg1"/>
                </a:solidFill>
                <a:latin typeface="PT Sans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PT Sans"/>
              </a:rPr>
              <a:t>продукта «Соленые орешки в упаковке» в населении региона (П) насчитывается 100 тыс. чел.</a:t>
            </a:r>
          </a:p>
          <a:p>
            <a:r>
              <a:rPr lang="ru-RU" sz="1900" dirty="0">
                <a:solidFill>
                  <a:schemeClr val="bg1"/>
                </a:solidFill>
                <a:latin typeface="PT Sans"/>
              </a:rPr>
              <a:t>Потребителей продукта «Соленые орешки в упаковке» в социально-демографической группе (ПГ) насчитывается 40 тыс. чел.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dirty="0" err="1">
                <a:solidFill>
                  <a:schemeClr val="bg1"/>
                </a:solidFill>
                <a:latin typeface="PT Sans"/>
              </a:rPr>
              <a:t>Аффинити</a:t>
            </a:r>
            <a:r>
              <a:rPr lang="ru-RU" sz="1900" dirty="0">
                <a:solidFill>
                  <a:schemeClr val="bg1"/>
                </a:solidFill>
                <a:latin typeface="PT Sans"/>
              </a:rPr>
              <a:t> индекс (АИ) составит 200%. Он показывает, что доля потребителей продукта в соц.-</a:t>
            </a:r>
            <a:r>
              <a:rPr lang="ru-RU" sz="1900" dirty="0" err="1">
                <a:solidFill>
                  <a:schemeClr val="bg1"/>
                </a:solidFill>
                <a:latin typeface="PT Sans"/>
              </a:rPr>
              <a:t>дем</a:t>
            </a:r>
            <a:r>
              <a:rPr lang="ru-RU" sz="1900" dirty="0">
                <a:solidFill>
                  <a:schemeClr val="bg1"/>
                </a:solidFill>
                <a:latin typeface="PT Sans"/>
              </a:rPr>
              <a:t>. группе в два раза больше, чем в населении, что характеризуют большую склонность данной соц.-</a:t>
            </a:r>
            <a:r>
              <a:rPr lang="ru-RU" sz="1900" dirty="0" err="1">
                <a:solidFill>
                  <a:schemeClr val="bg1"/>
                </a:solidFill>
                <a:latin typeface="PT Sans"/>
              </a:rPr>
              <a:t>дем</a:t>
            </a:r>
            <a:r>
              <a:rPr lang="ru-RU" sz="1900" dirty="0">
                <a:solidFill>
                  <a:schemeClr val="bg1"/>
                </a:solidFill>
                <a:latin typeface="PT Sans"/>
              </a:rPr>
              <a:t>. группы к потреблению продукта.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900" dirty="0">
              <a:solidFill>
                <a:schemeClr val="bg1"/>
              </a:solidFill>
              <a:latin typeface="PT San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46203" y="1296245"/>
            <a:ext cx="7566068" cy="3318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1">
                <a:solidFill>
                  <a:schemeClr val="accent2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fun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</a:t>
            </a:r>
            <a:r>
              <a:rPr lang="en-US" sz="1900">
                <a:solidFill>
                  <a:schemeClr val="accent4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timeStrToSeconds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(str: String)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b="1">
                <a:solidFill>
                  <a:schemeClr val="accent2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   val 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parts = str.</a:t>
            </a:r>
            <a:r>
              <a:rPr lang="en-US" sz="1900">
                <a:solidFill>
                  <a:schemeClr val="bg1"/>
                </a:solidFill>
                <a:highlight>
                  <a:srgbClr val="FF00FF"/>
                </a:highlight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split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(</a:t>
            </a:r>
            <a:r>
              <a:rPr lang="en-US" sz="1900">
                <a:solidFill>
                  <a:schemeClr val="accent6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":"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   </a:t>
            </a:r>
            <a:r>
              <a:rPr lang="en-US" sz="1900" b="1">
                <a:solidFill>
                  <a:schemeClr val="accent2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var 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result = </a:t>
            </a:r>
            <a:r>
              <a:rPr lang="en-US" sz="1900">
                <a:solidFill>
                  <a:schemeClr val="accent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>
                <a:solidFill>
                  <a:schemeClr val="accent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   </a:t>
            </a:r>
            <a:r>
              <a:rPr lang="en-US" sz="1900" b="1">
                <a:solidFill>
                  <a:schemeClr val="accent2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for 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(part </a:t>
            </a:r>
            <a:r>
              <a:rPr lang="en-US" sz="1900" b="1">
                <a:solidFill>
                  <a:schemeClr val="accent2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in 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parts)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b="1">
                <a:solidFill>
                  <a:schemeClr val="accent2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       val 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number = part.</a:t>
            </a:r>
            <a:r>
              <a:rPr lang="en-US" sz="1900" i="1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toInt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       result = result * </a:t>
            </a:r>
            <a:r>
              <a:rPr lang="en-US" sz="1900">
                <a:solidFill>
                  <a:schemeClr val="accent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60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+ number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   }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 b="1">
                <a:solidFill>
                  <a:schemeClr val="accent2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    return </a:t>
            </a: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result</a:t>
            </a:r>
            <a:endParaRPr lang="en-US" sz="1900">
              <a:solidFill>
                <a:schemeClr val="accent1"/>
              </a:solidFill>
              <a:latin typeface="Courier New" panose="02070309020205020404" pitchFamily="49" charset="0"/>
              <a:ea typeface="PT Sans" charset="-52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900">
                <a:solidFill>
                  <a:schemeClr val="bg1"/>
                </a:solidFill>
                <a:latin typeface="Courier New" panose="02070309020205020404" pitchFamily="49" charset="0"/>
                <a:ea typeface="PT Sans" charset="-52"/>
                <a:cs typeface="Courier New" panose="02070309020205020404" pitchFamily="49" charset="0"/>
              </a:rPr>
              <a:t>}</a:t>
            </a:r>
            <a:endParaRPr lang="ru-RU" sz="1900" dirty="0">
              <a:solidFill>
                <a:schemeClr val="bg1"/>
              </a:solidFill>
              <a:latin typeface="Courier New" panose="02070309020205020404" pitchFamily="49" charset="0"/>
              <a:ea typeface="PT Sans" charset="-52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3307" y="166893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 хорошей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633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0000" y="720000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000" b="1" dirty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Рынок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20000" y="1440000"/>
            <a:ext cx="5688751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200" b="1" dirty="0">
                <a:solidFill>
                  <a:schemeClr val="bg1"/>
                </a:solidFill>
                <a:latin typeface="Myriad Pro" pitchFamily="34" charset="0"/>
              </a:rPr>
              <a:t>Рынок</a:t>
            </a:r>
            <a:r>
              <a:rPr lang="ru-RU" sz="2200" dirty="0">
                <a:solidFill>
                  <a:schemeClr val="bg1"/>
                </a:solidFill>
                <a:latin typeface="Myriad Pro" pitchFamily="34" charset="0"/>
              </a:rPr>
              <a:t> - это некоторое количество или совокупность существующих и потенциальных покупателей продукта, которые могут заключить сделку с продавцом.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2200" b="1" dirty="0">
                <a:solidFill>
                  <a:schemeClr val="bg1"/>
                </a:solidFill>
                <a:latin typeface="Myriad Pro" pitchFamily="34" charset="0"/>
              </a:rPr>
              <a:t>Маркетинг</a:t>
            </a:r>
            <a:r>
              <a:rPr lang="ru-RU" sz="2200" dirty="0">
                <a:solidFill>
                  <a:schemeClr val="bg1"/>
                </a:solidFill>
                <a:latin typeface="Myriad Pro" pitchFamily="34" charset="0"/>
              </a:rPr>
              <a:t> означает работу с рынками, направленную на создание условий для обмена ради удовлетворения человеческих потребностей и желаний.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Myriad Pro" pitchFamily="34" charset="0"/>
              </a:rPr>
              <a:t>Источник: Маркетинг. Гостеприимство. Туризм (</a:t>
            </a:r>
            <a:r>
              <a:rPr lang="ru-RU" sz="1600" dirty="0" err="1">
                <a:solidFill>
                  <a:schemeClr val="bg1"/>
                </a:solidFill>
                <a:latin typeface="Myriad Pro" pitchFamily="34" charset="0"/>
              </a:rPr>
              <a:t>Котлер</a:t>
            </a:r>
            <a:r>
              <a:rPr lang="ru-RU" sz="1600" dirty="0">
                <a:solidFill>
                  <a:schemeClr val="bg1"/>
                </a:solidFill>
                <a:latin typeface="Myriad Pro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Myriad Pro" pitchFamily="34" charset="0"/>
              </a:rPr>
              <a:t>Боуэн</a:t>
            </a:r>
            <a:r>
              <a:rPr lang="ru-RU" sz="1600" dirty="0">
                <a:solidFill>
                  <a:schemeClr val="bg1"/>
                </a:solidFill>
                <a:latin typeface="Myriad Pro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Myriad Pro" pitchFamily="34" charset="0"/>
              </a:rPr>
              <a:t>Мейкинз</a:t>
            </a:r>
            <a:r>
              <a:rPr lang="ru-RU" sz="1600" dirty="0">
                <a:solidFill>
                  <a:schemeClr val="bg1"/>
                </a:solidFill>
                <a:latin typeface="Myriad Pro" pitchFamily="34" charset="0"/>
              </a:rPr>
              <a:t>, 2007)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1600" dirty="0">
              <a:solidFill>
                <a:schemeClr val="bg1"/>
              </a:solidFill>
              <a:latin typeface="Myriad Pro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2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3307" y="166893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 хорошей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4343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252" y="872138"/>
            <a:ext cx="1219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Компании могут развивать собственные логистические подразделения, а могут привлекать транспортно-логистические организации для решения вопросов поставок, складирования и снабжения. В зависимости от уровня привлечения независимых компаний для решения бизнес-задач в логистике различают разные уровни: 1PL (от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" tooltip="Английский язык"/>
              </a:rPr>
              <a:t>англ.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first-party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logistics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) — подход, при котором организация обращается к предприятию-специалисту отдельной логистической операции: склад (хранение), почта (информационный обмен), такси (транспорт);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3PL"/>
              </a:rPr>
              <a:t>3PL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third-party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logistics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) — подход, при котором полный комплекс логистических услуг от доставки и адресного хранения до управления заказами и отслеживания движения товаров передается на сторону транспортно-логистической организации. В функции такого 3PL-провайдера входит организация и управление перевозками, учёт и управление запасами, подготовка импортно-экспортной и фрахтовой документации, складское хранение, обработка груза, доставка конечному потребителю.</a:t>
            </a:r>
          </a:p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Задача управления логистикой на практике сводится к управлению несколькими компонентами, которые составляют так называемый 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«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logistics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222222"/>
                </a:solidFill>
                <a:latin typeface="Arial" panose="020B0604020202020204" pitchFamily="34" charset="0"/>
              </a:rPr>
              <a:t>mix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»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складские сооружения (отдельные складские постройки, центры дистрибуции, складские помещения, совмещенные с магазином);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запасы (объем запасов по каждому наименованию, место нахождения запаса);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транспортировка (виды транспорта, сроки, виды тары, наличие водителей и т. д.);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комплектация и упаковка (простота и легкость с точки зрения логистического обслуживания с одновременным сохранением влияния на покупательскую активность);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связь (возможность получения как конечной, так и промежуточной информации в процессе товародвижения)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4"/>
              </a:rPr>
              <a:t>[5]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8928" y="215019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 плохой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7591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 b="55965"/>
          <a:stretch/>
        </p:blipFill>
        <p:spPr>
          <a:xfrm>
            <a:off x="288914" y="1070811"/>
            <a:ext cx="6629260" cy="4584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50769" y="1100669"/>
            <a:ext cx="4916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Изометри́ческая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прое́кция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Древнегреческий язык"/>
              </a:rPr>
              <a:t>др.-греч.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22222"/>
                </a:solidFill>
                <a:latin typeface="palatino linotype" panose="02040502050505030304" pitchFamily="18" charset="0"/>
              </a:rPr>
              <a:t>ἴσος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«равный» + </a:t>
            </a:r>
            <a:r>
              <a:rPr lang="ru-RU" dirty="0" err="1">
                <a:solidFill>
                  <a:srgbClr val="222222"/>
                </a:solidFill>
                <a:latin typeface="palatino linotype" panose="02040502050505030304" pitchFamily="18" charset="0"/>
              </a:rPr>
              <a:t>μετρέω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«измеряю») — это разновидность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Аксонометрическая проекция"/>
              </a:rPr>
              <a:t>аксонометрической проекции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при которой в отображении трёхмерного объекта на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Плоскость (геометрия)"/>
              </a:rPr>
              <a:t>плоскость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</a:rPr>
              <a:t>коэффициент искажения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(отношение длины спроецированного на плоскость отрезка, параллельного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Прямоугольная система координат"/>
              </a:rPr>
              <a:t>координатной оси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к действительной длине отрезка) по всем трём осям один и тот же. Слово «изометрическая» в названии проекции пришло из греческого языка и означает «равный размер», отражая тот факт, что в этой проекции масштабы по всем осям равны. В других видах проекций это не так.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58928" y="215019"/>
            <a:ext cx="49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Пример плохой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59698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361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Шаблон презентации для  видеомонтажа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Образец</dc:title>
  <dc:creator>admin</dc:creator>
  <cp:lastModifiedBy>User</cp:lastModifiedBy>
  <cp:revision>16</cp:revision>
  <dcterms:created xsi:type="dcterms:W3CDTF">2018-09-18T08:08:21Z</dcterms:created>
  <dcterms:modified xsi:type="dcterms:W3CDTF">2022-04-07T10:13:18Z</dcterms:modified>
</cp:coreProperties>
</file>